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5" r:id="rId3"/>
    <p:sldId id="257" r:id="rId4"/>
    <p:sldId id="258" r:id="rId5"/>
    <p:sldId id="259"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FFE2D28-072B-495C-9DBD-381C77188AA9}" type="datetimeFigureOut">
              <a:rPr lang="fr-FR" smtClean="0"/>
              <a:t>18/06/2020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9D23A6-3B7A-4392-B9AF-E4EF8B279A23}" type="slidenum">
              <a:rPr lang="fr-FR" smtClean="0"/>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FFE2D28-072B-495C-9DBD-381C77188AA9}" type="datetimeFigureOut">
              <a:rPr lang="fr-FR" smtClean="0"/>
              <a:t>18/06/2020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9D23A6-3B7A-4392-B9AF-E4EF8B279A2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FE2D28-072B-495C-9DBD-381C77188AA9}" type="datetimeFigureOut">
              <a:rPr lang="fr-FR" smtClean="0"/>
              <a:t>18/06/2020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9D23A6-3B7A-4392-B9AF-E4EF8B279A2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FFE2D28-072B-495C-9DBD-381C77188AA9}" type="datetimeFigureOut">
              <a:rPr lang="fr-FR" smtClean="0"/>
              <a:t>18/06/2020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9D23A6-3B7A-4392-B9AF-E4EF8B279A2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FFE2D28-072B-495C-9DBD-381C77188AA9}" type="datetimeFigureOut">
              <a:rPr lang="fr-FR" smtClean="0"/>
              <a:t>18/06/2020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9D23A6-3B7A-4392-B9AF-E4EF8B279A23}" type="slidenum">
              <a:rPr lang="fr-FR" smtClean="0"/>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FFE2D28-072B-495C-9DBD-381C77188AA9}" type="datetimeFigureOut">
              <a:rPr lang="fr-FR" smtClean="0"/>
              <a:t>18/06/2020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D9D23A6-3B7A-4392-B9AF-E4EF8B279A2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FE2D28-072B-495C-9DBD-381C77188AA9}" type="datetimeFigureOut">
              <a:rPr lang="fr-FR" smtClean="0"/>
              <a:t>18/06/2020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D9D23A6-3B7A-4392-B9AF-E4EF8B279A23}" type="slidenum">
              <a:rPr lang="fr-FR" smtClean="0"/>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5FFE2D28-072B-495C-9DBD-381C77188AA9}" type="datetimeFigureOut">
              <a:rPr lang="fr-FR" smtClean="0"/>
              <a:t>18/06/2020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D9D23A6-3B7A-4392-B9AF-E4EF8B279A2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E2D28-072B-495C-9DBD-381C77188AA9}" type="datetimeFigureOut">
              <a:rPr lang="fr-FR" smtClean="0"/>
              <a:t>18/06/2020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D9D23A6-3B7A-4392-B9AF-E4EF8B279A2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FFE2D28-072B-495C-9DBD-381C77188AA9}" type="datetimeFigureOut">
              <a:rPr lang="fr-FR" smtClean="0"/>
              <a:t>18/06/2020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D9D23A6-3B7A-4392-B9AF-E4EF8B279A23}" type="slidenum">
              <a:rPr lang="fr-FR" smtClean="0"/>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FFE2D28-072B-495C-9DBD-381C77188AA9}" type="datetimeFigureOut">
              <a:rPr lang="fr-FR" smtClean="0"/>
              <a:t>18/06/2020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D9D23A6-3B7A-4392-B9AF-E4EF8B279A23}"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FFE2D28-072B-495C-9DBD-381C77188AA9}" type="datetimeFigureOut">
              <a:rPr lang="fr-FR" smtClean="0"/>
              <a:t>18/06/2020</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D9D23A6-3B7A-4392-B9AF-E4EF8B279A23}"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ommons.wikimedia.org/wiki/File:Flag_of_Canada_(Pantone).svg?uselang=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431540" y="1772816"/>
            <a:ext cx="7992888"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b="1" dirty="0" smtClean="0">
              <a:ln>
                <a:solidFill>
                  <a:schemeClr val="bg1"/>
                </a:solidFill>
              </a:ln>
              <a:solidFill>
                <a:srgbClr val="002060"/>
              </a:solidFill>
              <a:latin typeface="Palatino Linotype" pitchFamily="18" charset="0"/>
            </a:endParaRPr>
          </a:p>
          <a:p>
            <a:r>
              <a:rPr lang="fr-FR" sz="2800" b="1" dirty="0" smtClean="0">
                <a:ln>
                  <a:solidFill>
                    <a:schemeClr val="bg1"/>
                  </a:solidFill>
                </a:ln>
                <a:solidFill>
                  <a:srgbClr val="002060"/>
                </a:solidFill>
                <a:latin typeface="Palatino Linotype" pitchFamily="18" charset="0"/>
              </a:rPr>
              <a:t>             16 </a:t>
            </a:r>
            <a:r>
              <a:rPr lang="fr-FR" sz="2800" b="1" dirty="0" smtClean="0">
                <a:ln>
                  <a:solidFill>
                    <a:schemeClr val="bg1"/>
                  </a:solidFill>
                </a:ln>
                <a:solidFill>
                  <a:srgbClr val="002060"/>
                </a:solidFill>
                <a:latin typeface="Palatino Linotype" pitchFamily="18" charset="0"/>
              </a:rPr>
              <a:t>Juin 2020</a:t>
            </a:r>
          </a:p>
          <a:p>
            <a:r>
              <a:rPr lang="fr-FR" sz="3600" b="1" dirty="0" smtClean="0">
                <a:ln>
                  <a:solidFill>
                    <a:schemeClr val="bg1"/>
                  </a:solidFill>
                </a:ln>
                <a:solidFill>
                  <a:srgbClr val="002060"/>
                </a:solidFill>
                <a:latin typeface="Palatino Linotype" pitchFamily="18" charset="0"/>
              </a:rPr>
              <a:t>          Célébration </a:t>
            </a:r>
            <a:r>
              <a:rPr lang="fr-FR" sz="3600" b="1" dirty="0" smtClean="0">
                <a:ln>
                  <a:solidFill>
                    <a:schemeClr val="bg1"/>
                  </a:solidFill>
                </a:ln>
                <a:solidFill>
                  <a:srgbClr val="002060"/>
                </a:solidFill>
                <a:latin typeface="Palatino Linotype" pitchFamily="18" charset="0"/>
              </a:rPr>
              <a:t>de la journée internationale  de l’Enfant Africain </a:t>
            </a:r>
          </a:p>
          <a:p>
            <a:r>
              <a:rPr lang="fr-FR" sz="2800" b="1" dirty="0" smtClean="0">
                <a:ln>
                  <a:solidFill>
                    <a:schemeClr val="bg1"/>
                  </a:solidFill>
                </a:ln>
                <a:solidFill>
                  <a:srgbClr val="002060"/>
                </a:solidFill>
                <a:latin typeface="Palatino Linotype" pitchFamily="18" charset="0"/>
              </a:rPr>
              <a:t>Quinzaine de l’Enfant centrée sur </a:t>
            </a:r>
            <a:r>
              <a:rPr lang="fr-FR" sz="2800" b="1" dirty="0">
                <a:ln>
                  <a:solidFill>
                    <a:schemeClr val="bg1"/>
                  </a:solidFill>
                </a:ln>
                <a:solidFill>
                  <a:srgbClr val="002060"/>
                </a:solidFill>
                <a:latin typeface="Palatino Linotype" pitchFamily="18" charset="0"/>
              </a:rPr>
              <a:t>l</a:t>
            </a:r>
            <a:r>
              <a:rPr lang="fr-FR" sz="2800" b="1" dirty="0" smtClean="0">
                <a:ln>
                  <a:solidFill>
                    <a:schemeClr val="bg1"/>
                  </a:solidFill>
                </a:ln>
                <a:solidFill>
                  <a:srgbClr val="002060"/>
                </a:solidFill>
                <a:latin typeface="Palatino Linotype" pitchFamily="18" charset="0"/>
              </a:rPr>
              <a:t>es </a:t>
            </a:r>
            <a:r>
              <a:rPr lang="fr-FR" sz="2800" b="1" dirty="0">
                <a:ln>
                  <a:solidFill>
                    <a:schemeClr val="bg1"/>
                  </a:solidFill>
                </a:ln>
                <a:solidFill>
                  <a:schemeClr val="tx2">
                    <a:lumMod val="75000"/>
                  </a:schemeClr>
                </a:solidFill>
                <a:latin typeface="Palatino Linotype" pitchFamily="18" charset="0"/>
              </a:rPr>
              <a:t>interventions du REEJER </a:t>
            </a:r>
            <a:r>
              <a:rPr lang="fr-FR" sz="2800" b="1" dirty="0" smtClean="0">
                <a:ln>
                  <a:solidFill>
                    <a:schemeClr val="bg1"/>
                  </a:solidFill>
                </a:ln>
                <a:solidFill>
                  <a:schemeClr val="tx2">
                    <a:lumMod val="75000"/>
                  </a:schemeClr>
                </a:solidFill>
                <a:latin typeface="Palatino Linotype" pitchFamily="18" charset="0"/>
              </a:rPr>
              <a:t>et ses partenaires en </a:t>
            </a:r>
            <a:r>
              <a:rPr lang="fr-FR" sz="2800" b="1" dirty="0">
                <a:ln>
                  <a:solidFill>
                    <a:schemeClr val="bg1"/>
                  </a:solidFill>
                </a:ln>
                <a:solidFill>
                  <a:schemeClr val="tx2">
                    <a:lumMod val="75000"/>
                  </a:schemeClr>
                </a:solidFill>
                <a:latin typeface="Palatino Linotype" pitchFamily="18" charset="0"/>
              </a:rPr>
              <a:t>période d’urgence covid-19 </a:t>
            </a:r>
            <a:r>
              <a:rPr lang="fr-FR" sz="2800" b="1" dirty="0" smtClean="0">
                <a:ln>
                  <a:solidFill>
                    <a:schemeClr val="bg1"/>
                  </a:solidFill>
                </a:ln>
                <a:solidFill>
                  <a:schemeClr val="tx2">
                    <a:lumMod val="75000"/>
                  </a:schemeClr>
                </a:solidFill>
                <a:latin typeface="Palatino Linotype" pitchFamily="18" charset="0"/>
              </a:rPr>
              <a:t>(mars au mai 2020)</a:t>
            </a:r>
            <a:endParaRPr lang="fr-FR" sz="2800" b="1" dirty="0">
              <a:ln>
                <a:solidFill>
                  <a:schemeClr val="bg1"/>
                </a:solidFill>
              </a:ln>
              <a:solidFill>
                <a:schemeClr val="tx2">
                  <a:lumMod val="75000"/>
                </a:schemeClr>
              </a:solidFill>
              <a:latin typeface="Palatino Linotype" pitchFamily="18" charset="0"/>
            </a:endParaRPr>
          </a:p>
          <a:p>
            <a:endParaRPr lang="fr-FR" sz="2800" b="1" dirty="0">
              <a:ln>
                <a:solidFill>
                  <a:schemeClr val="bg1"/>
                </a:solidFill>
              </a:ln>
              <a:solidFill>
                <a:srgbClr val="002060"/>
              </a:solidFill>
              <a:latin typeface="Palatino Linotype" pitchFamily="18" charset="0"/>
            </a:endParaRPr>
          </a:p>
          <a:p>
            <a:endParaRPr lang="fr-FR" sz="2800" b="1" dirty="0" smtClean="0">
              <a:ln>
                <a:solidFill>
                  <a:schemeClr val="bg1"/>
                </a:solidFill>
              </a:ln>
              <a:solidFill>
                <a:srgbClr val="002060"/>
              </a:solidFill>
              <a:latin typeface="Palatino Linotype" pitchFamily="18" charset="0"/>
            </a:endParaRPr>
          </a:p>
          <a:p>
            <a:endParaRPr lang="fr-FR" sz="2800" b="1" dirty="0" smtClean="0">
              <a:ln>
                <a:solidFill>
                  <a:schemeClr val="bg1"/>
                </a:solidFill>
              </a:ln>
              <a:solidFill>
                <a:srgbClr val="002060"/>
              </a:solidFill>
              <a:latin typeface="Palatino Linotype" pitchFamily="18" charset="0"/>
            </a:endParaRPr>
          </a:p>
          <a:p>
            <a:pPr algn="ctr"/>
            <a:endParaRPr lang="fr-FR" b="1" dirty="0">
              <a:ln>
                <a:solidFill>
                  <a:schemeClr val="bg1"/>
                </a:solidFill>
              </a:ln>
              <a:solidFill>
                <a:schemeClr val="tx1"/>
              </a:solidFill>
            </a:endParaRPr>
          </a:p>
          <a:p>
            <a:pPr algn="ctr"/>
            <a:endParaRPr lang="fr-FR" b="1" dirty="0">
              <a:ln>
                <a:solidFill>
                  <a:schemeClr val="bg1"/>
                </a:solidFill>
              </a:ln>
              <a:solidFill>
                <a:srgbClr val="00206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1" y="435657"/>
            <a:ext cx="1404156" cy="67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499" y="3498482"/>
            <a:ext cx="3168352" cy="2870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Image 3" descr="Description : Drapeau du Canada">
            <a:hlinkClick r:id="rId4" tooltip="&quot;Drapeau du Canada&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9" y="4666354"/>
            <a:ext cx="10922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4619522"/>
            <a:ext cx="752475"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1" descr="Description : FA rouge sur blan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1" y="4750509"/>
            <a:ext cx="7016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1" descr="Capture%20d’écran%202019-04-05%20à%2010.4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1024" y="4778290"/>
            <a:ext cx="1584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4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INTRODUCTION</a:t>
            </a:r>
            <a:endParaRPr lang="fr-FR" dirty="0"/>
          </a:p>
        </p:txBody>
      </p:sp>
      <p:sp>
        <p:nvSpPr>
          <p:cNvPr id="3" name="Espace réservé du contenu 2"/>
          <p:cNvSpPr>
            <a:spLocks noGrp="1"/>
          </p:cNvSpPr>
          <p:nvPr>
            <p:ph idx="1"/>
          </p:nvPr>
        </p:nvSpPr>
        <p:spPr/>
        <p:txBody>
          <a:bodyPr/>
          <a:lstStyle/>
          <a:p>
            <a:pPr marL="0" indent="0" algn="just">
              <a:buNone/>
            </a:pPr>
            <a:r>
              <a:rPr lang="fr-FR" dirty="0" smtClean="0"/>
              <a:t>Depuis que le pays fait face à la crise sanitaire de la  covid-19 comme partout ailleurs, le REEJER a également restructuré son fonctionnement pour mieux mener ses actions  en cette période d’urgence. Sur ce , ce travail présente de façon succincte des interventions du REEJER sur terrain avec l’appui de ses différents partenaires ( AFD, Apprentis d’Auteuil , Médecins du Monde , Affaires Mondiales Canada, </a:t>
            </a:r>
            <a:r>
              <a:rPr lang="fr-FR" dirty="0" err="1" smtClean="0"/>
              <a:t>Engender</a:t>
            </a:r>
            <a:r>
              <a:rPr lang="fr-FR" dirty="0" smtClean="0"/>
              <a:t> </a:t>
            </a:r>
            <a:r>
              <a:rPr lang="fr-FR" dirty="0" err="1" smtClean="0"/>
              <a:t>health</a:t>
            </a:r>
            <a:r>
              <a:rPr lang="fr-FR" dirty="0" smtClean="0"/>
              <a:t>). </a:t>
            </a:r>
            <a:endParaRPr lang="fr-FR" dirty="0"/>
          </a:p>
        </p:txBody>
      </p:sp>
    </p:spTree>
    <p:extLst>
      <p:ext uri="{BB962C8B-B14F-4D97-AF65-F5344CB8AC3E}">
        <p14:creationId xmlns:p14="http://schemas.microsoft.com/office/powerpoint/2010/main" val="2163028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2920" y="476672"/>
            <a:ext cx="8183880" cy="792088"/>
          </a:xfrm>
        </p:spPr>
        <p:txBody>
          <a:bodyPr>
            <a:normAutofit fontScale="90000"/>
          </a:bodyPr>
          <a:lstStyle/>
          <a:p>
            <a:r>
              <a:rPr lang="fr-FR" dirty="0" smtClean="0">
                <a:latin typeface="Palatino Linotype" pitchFamily="18" charset="0"/>
              </a:rPr>
              <a:t>ALIMENTATION ET HEBERGEMENT</a:t>
            </a:r>
            <a:endParaRPr lang="fr-FR" dirty="0">
              <a:latin typeface="Palatino Linotype" pitchFamily="18" charset="0"/>
            </a:endParaRPr>
          </a:p>
        </p:txBody>
      </p:sp>
      <p:sp>
        <p:nvSpPr>
          <p:cNvPr id="4" name="Espace réservé du contenu 3"/>
          <p:cNvSpPr>
            <a:spLocks noGrp="1"/>
          </p:cNvSpPr>
          <p:nvPr>
            <p:ph idx="1"/>
          </p:nvPr>
        </p:nvSpPr>
        <p:spPr>
          <a:xfrm>
            <a:off x="395536" y="1628800"/>
            <a:ext cx="2088232" cy="4525963"/>
          </a:xfrm>
        </p:spPr>
        <p:txBody>
          <a:bodyPr>
            <a:normAutofit/>
          </a:bodyPr>
          <a:lstStyle/>
          <a:p>
            <a:pPr marL="0" indent="0">
              <a:buNone/>
            </a:pPr>
            <a:r>
              <a:rPr lang="fr-FR" sz="2000" dirty="0">
                <a:latin typeface="Palatino Linotype" pitchFamily="18" charset="0"/>
              </a:rPr>
              <a:t>Plus </a:t>
            </a:r>
            <a:r>
              <a:rPr lang="fr-FR" sz="2000" dirty="0">
                <a:solidFill>
                  <a:schemeClr val="tx2">
                    <a:lumMod val="75000"/>
                  </a:schemeClr>
                </a:solidFill>
                <a:latin typeface="Palatino Linotype" pitchFamily="18" charset="0"/>
              </a:rPr>
              <a:t>2112</a:t>
            </a:r>
            <a:r>
              <a:rPr lang="fr-FR" sz="2000" dirty="0">
                <a:latin typeface="Palatino Linotype" pitchFamily="18" charset="0"/>
              </a:rPr>
              <a:t> </a:t>
            </a:r>
            <a:r>
              <a:rPr lang="fr-FR" sz="2000" dirty="0" smtClean="0">
                <a:latin typeface="Palatino Linotype" pitchFamily="18" charset="0"/>
              </a:rPr>
              <a:t>enfants</a:t>
            </a:r>
            <a:r>
              <a:rPr lang="fr-FR" sz="2000" dirty="0">
                <a:latin typeface="Palatino Linotype" pitchFamily="18" charset="0"/>
              </a:rPr>
              <a:t> en situation difficile</a:t>
            </a:r>
            <a:r>
              <a:rPr lang="fr-FR" sz="2000" dirty="0" smtClean="0">
                <a:latin typeface="Palatino Linotype" pitchFamily="18" charset="0"/>
              </a:rPr>
              <a:t>  </a:t>
            </a:r>
            <a:r>
              <a:rPr lang="fr-FR" sz="2000" dirty="0">
                <a:latin typeface="Palatino Linotype" pitchFamily="18" charset="0"/>
              </a:rPr>
              <a:t>dont 903 filles  </a:t>
            </a:r>
            <a:r>
              <a:rPr lang="fr-FR" sz="2000" dirty="0" smtClean="0">
                <a:latin typeface="Palatino Linotype" pitchFamily="18" charset="0"/>
              </a:rPr>
              <a:t>sont hébergés et nourris dans les structures membres du  REEJER  durant  cette période de confinement.</a:t>
            </a:r>
          </a:p>
          <a:p>
            <a:endParaRPr lang="fr-FR" dirty="0"/>
          </a:p>
          <a:p>
            <a:endParaRPr lang="fr-FR" sz="2400" dirty="0"/>
          </a:p>
        </p:txBody>
      </p:sp>
      <p:pic>
        <p:nvPicPr>
          <p:cNvPr id="5" name="Image 4" descr="C:\Users\Sarah Dunga\Pictures\images covid mai - juillet 2\hebergement\IMG_20200603_120502_19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011" y="1536221"/>
            <a:ext cx="2912839" cy="1975842"/>
          </a:xfrm>
          <a:prstGeom prst="rect">
            <a:avLst/>
          </a:prstGeom>
          <a:noFill/>
          <a:ln>
            <a:noFill/>
          </a:ln>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71" r="25969"/>
          <a:stretch/>
        </p:blipFill>
        <p:spPr bwMode="auto">
          <a:xfrm>
            <a:off x="2329582" y="3490925"/>
            <a:ext cx="3265328" cy="18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descr="C:\Users\Sarah Dunga\AppData\Local\Packages\Microsoft.MicrosoftEdge_8wekyb3d8bbwe\TempState\Downloads\IMG-20200616-WA0048 (1).jpg"/>
          <p:cNvPicPr/>
          <p:nvPr/>
        </p:nvPicPr>
        <p:blipFill rotWithShape="1">
          <a:blip r:embed="rId4" cstate="print">
            <a:extLst>
              <a:ext uri="{28A0092B-C50C-407E-A947-70E740481C1C}">
                <a14:useLocalDpi xmlns:a14="http://schemas.microsoft.com/office/drawing/2010/main" val="0"/>
              </a:ext>
            </a:extLst>
          </a:blip>
          <a:srcRect t="28414"/>
          <a:stretch/>
        </p:blipFill>
        <p:spPr bwMode="auto">
          <a:xfrm>
            <a:off x="5594910" y="3538153"/>
            <a:ext cx="1720936" cy="1862286"/>
          </a:xfrm>
          <a:prstGeom prst="rect">
            <a:avLst/>
          </a:prstGeom>
          <a:noFill/>
          <a:ln>
            <a:noFill/>
          </a:ln>
          <a:extLst>
            <a:ext uri="{53640926-AAD7-44D8-BBD7-CCE9431645EC}">
              <a14:shadowObscured xmlns:a14="http://schemas.microsoft.com/office/drawing/2010/main"/>
            </a:ext>
          </a:extLst>
        </p:spPr>
      </p:pic>
      <p:pic>
        <p:nvPicPr>
          <p:cNvPr id="8" name="Image 7" descr="C:\Users\Sarah Dunga\AppData\Local\Packages\Microsoft.MicrosoftEdge_8wekyb3d8bbwe\TempState\Downloads\IMG-20200616-WA0044 (1).jpg"/>
          <p:cNvPicPr/>
          <p:nvPr/>
        </p:nvPicPr>
        <p:blipFill rotWithShape="1">
          <a:blip r:embed="rId5" cstate="print">
            <a:extLst>
              <a:ext uri="{28A0092B-C50C-407E-A947-70E740481C1C}">
                <a14:useLocalDpi xmlns:a14="http://schemas.microsoft.com/office/drawing/2010/main" val="0"/>
              </a:ext>
            </a:extLst>
          </a:blip>
          <a:srcRect l="-55" t="22308" r="55" b="1923"/>
          <a:stretch/>
        </p:blipFill>
        <p:spPr bwMode="auto">
          <a:xfrm>
            <a:off x="7328097" y="3550923"/>
            <a:ext cx="1338367" cy="18495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8925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SENSIBILISATION</a:t>
            </a:r>
            <a:endParaRPr lang="fr-FR" dirty="0">
              <a:latin typeface="Palatino Linotype" pitchFamily="18" charset="0"/>
            </a:endParaRPr>
          </a:p>
        </p:txBody>
      </p:sp>
      <p:sp>
        <p:nvSpPr>
          <p:cNvPr id="3" name="Espace réservé du contenu 2"/>
          <p:cNvSpPr>
            <a:spLocks noGrp="1"/>
          </p:cNvSpPr>
          <p:nvPr>
            <p:ph idx="1"/>
          </p:nvPr>
        </p:nvSpPr>
        <p:spPr>
          <a:xfrm>
            <a:off x="323528" y="1556792"/>
            <a:ext cx="3610744" cy="4876800"/>
          </a:xfrm>
        </p:spPr>
        <p:txBody>
          <a:bodyPr>
            <a:normAutofit fontScale="70000" lnSpcReduction="20000"/>
          </a:bodyPr>
          <a:lstStyle/>
          <a:p>
            <a:pPr lvl="0" algn="just">
              <a:lnSpc>
                <a:spcPct val="115000"/>
              </a:lnSpc>
              <a:spcAft>
                <a:spcPts val="0"/>
              </a:spcAft>
              <a:buFont typeface="Wingdings" pitchFamily="2" charset="2"/>
              <a:buChar char="v"/>
            </a:pPr>
            <a:r>
              <a:rPr lang="fr-FR" b="1" dirty="0">
                <a:latin typeface="Calibri"/>
                <a:ea typeface="Calibri"/>
                <a:cs typeface="Times New Roman"/>
              </a:rPr>
              <a:t> </a:t>
            </a:r>
            <a:r>
              <a:rPr lang="fr-FR" b="1" dirty="0">
                <a:latin typeface="Palatino Linotype" pitchFamily="18" charset="0"/>
                <a:ea typeface="Calibri"/>
                <a:cs typeface="Times New Roman"/>
              </a:rPr>
              <a:t>Plus de </a:t>
            </a:r>
            <a:r>
              <a:rPr lang="fr-FR" b="1" dirty="0" smtClean="0">
                <a:solidFill>
                  <a:srgbClr val="FF0000"/>
                </a:solidFill>
                <a:latin typeface="Palatino Linotype" pitchFamily="18" charset="0"/>
                <a:ea typeface="Calibri"/>
                <a:cs typeface="Times New Roman"/>
              </a:rPr>
              <a:t>5614 </a:t>
            </a:r>
            <a:r>
              <a:rPr lang="fr-FR" b="1" dirty="0" smtClean="0">
                <a:latin typeface="Palatino Linotype" pitchFamily="18" charset="0"/>
                <a:ea typeface="Calibri"/>
                <a:cs typeface="Times New Roman"/>
              </a:rPr>
              <a:t>enfants </a:t>
            </a:r>
            <a:r>
              <a:rPr lang="fr-FR" b="1" dirty="0">
                <a:latin typeface="Palatino Linotype" pitchFamily="18" charset="0"/>
                <a:ea typeface="Calibri"/>
                <a:cs typeface="Times New Roman"/>
              </a:rPr>
              <a:t>et jeunes ont été sensibilisé sur la lutte contre </a:t>
            </a:r>
            <a:r>
              <a:rPr lang="fr-FR" b="1" dirty="0" smtClean="0">
                <a:latin typeface="Palatino Linotype" pitchFamily="18" charset="0"/>
                <a:ea typeface="Calibri"/>
                <a:cs typeface="Times New Roman"/>
              </a:rPr>
              <a:t>la </a:t>
            </a:r>
            <a:r>
              <a:rPr lang="fr-FR" b="1" dirty="0" err="1">
                <a:latin typeface="Palatino Linotype" pitchFamily="18" charset="0"/>
                <a:ea typeface="Calibri"/>
                <a:cs typeface="Times New Roman"/>
              </a:rPr>
              <a:t>covid</a:t>
            </a:r>
            <a:r>
              <a:rPr lang="fr-FR" b="1" dirty="0">
                <a:latin typeface="Palatino Linotype" pitchFamily="18" charset="0"/>
                <a:ea typeface="Calibri"/>
                <a:cs typeface="Times New Roman"/>
              </a:rPr>
              <a:t>- 19 et les gestes barrières </a:t>
            </a:r>
            <a:r>
              <a:rPr lang="fr-FR" b="1" dirty="0" smtClean="0">
                <a:latin typeface="Palatino Linotype" pitchFamily="18" charset="0"/>
                <a:ea typeface="Calibri"/>
                <a:cs typeface="Times New Roman"/>
              </a:rPr>
              <a:t>dans clubs des jeunes,  dans </a:t>
            </a:r>
            <a:r>
              <a:rPr lang="fr-FR" b="1" dirty="0">
                <a:latin typeface="Palatino Linotype" pitchFamily="18" charset="0"/>
                <a:ea typeface="Calibri"/>
                <a:cs typeface="Times New Roman"/>
              </a:rPr>
              <a:t>les structures, </a:t>
            </a:r>
            <a:r>
              <a:rPr lang="fr-FR" b="1" dirty="0" smtClean="0">
                <a:latin typeface="Palatino Linotype" pitchFamily="18" charset="0"/>
                <a:ea typeface="Calibri"/>
                <a:cs typeface="Times New Roman"/>
              </a:rPr>
              <a:t> dans les sites des enfants de la rue</a:t>
            </a:r>
          </a:p>
          <a:p>
            <a:pPr lvl="0" algn="just">
              <a:lnSpc>
                <a:spcPct val="115000"/>
              </a:lnSpc>
              <a:spcAft>
                <a:spcPts val="0"/>
              </a:spcAft>
              <a:buFont typeface="Wingdings" pitchFamily="2" charset="2"/>
              <a:buChar char="v"/>
            </a:pPr>
            <a:r>
              <a:rPr lang="fr-FR" b="1" dirty="0">
                <a:latin typeface="Palatino Linotype" pitchFamily="18" charset="0"/>
                <a:ea typeface="Calibri"/>
                <a:cs typeface="Times New Roman"/>
              </a:rPr>
              <a:t>50 volontaires </a:t>
            </a:r>
            <a:r>
              <a:rPr lang="fr-FR" b="1" dirty="0" smtClean="0">
                <a:latin typeface="Palatino Linotype" pitchFamily="18" charset="0"/>
                <a:ea typeface="Calibri"/>
                <a:cs typeface="Times New Roman"/>
              </a:rPr>
              <a:t>communautaires formés pour sensibiliser la communauté</a:t>
            </a:r>
            <a:endParaRPr lang="fr-FR" b="1" dirty="0">
              <a:latin typeface="Palatino Linotype" pitchFamily="18" charset="0"/>
              <a:ea typeface="Calibri"/>
              <a:cs typeface="Times New Roman"/>
            </a:endParaRPr>
          </a:p>
          <a:p>
            <a:pPr marL="0" lvl="0" indent="0" algn="just">
              <a:lnSpc>
                <a:spcPct val="115000"/>
              </a:lnSpc>
              <a:spcAft>
                <a:spcPts val="0"/>
              </a:spcAft>
              <a:buNone/>
            </a:pPr>
            <a:endParaRPr lang="fr-FR" b="1" dirty="0">
              <a:latin typeface="Palatino Linotype" pitchFamily="18" charset="0"/>
              <a:ea typeface="Calibri"/>
              <a:cs typeface="Times New Roman"/>
            </a:endParaRPr>
          </a:p>
          <a:p>
            <a:pPr lvl="0" algn="just">
              <a:lnSpc>
                <a:spcPct val="115000"/>
              </a:lnSpc>
              <a:spcAft>
                <a:spcPts val="0"/>
              </a:spcAft>
              <a:buFont typeface="Wingdings" pitchFamily="2" charset="2"/>
              <a:buChar char="v"/>
            </a:pPr>
            <a:r>
              <a:rPr lang="fr-FR" b="1" dirty="0" smtClean="0">
                <a:latin typeface="Palatino Linotype" pitchFamily="18" charset="0"/>
                <a:ea typeface="Calibri"/>
                <a:cs typeface="Times New Roman"/>
              </a:rPr>
              <a:t>Plus 845 personnes  dont 360 femmes ont </a:t>
            </a:r>
            <a:r>
              <a:rPr lang="fr-FR" b="1" dirty="0">
                <a:latin typeface="Palatino Linotype" pitchFamily="18" charset="0"/>
                <a:ea typeface="Calibri"/>
                <a:cs typeface="Times New Roman"/>
              </a:rPr>
              <a:t>été </a:t>
            </a:r>
            <a:r>
              <a:rPr lang="fr-FR" b="1" dirty="0" smtClean="0">
                <a:latin typeface="Palatino Linotype" pitchFamily="18" charset="0"/>
                <a:ea typeface="Calibri"/>
                <a:cs typeface="Times New Roman"/>
              </a:rPr>
              <a:t>touchés  lors de la campagne  de sensibilisation sur la </a:t>
            </a:r>
            <a:r>
              <a:rPr lang="fr-FR" b="1" dirty="0">
                <a:latin typeface="Palatino Linotype" pitchFamily="18" charset="0"/>
                <a:ea typeface="Calibri"/>
                <a:cs typeface="Times New Roman"/>
              </a:rPr>
              <a:t>lutte contre </a:t>
            </a:r>
            <a:r>
              <a:rPr lang="fr-FR" b="1" dirty="0" smtClean="0">
                <a:latin typeface="Palatino Linotype" pitchFamily="18" charset="0"/>
                <a:ea typeface="Calibri"/>
                <a:cs typeface="Times New Roman"/>
              </a:rPr>
              <a:t>la covid-19 </a:t>
            </a:r>
            <a:r>
              <a:rPr lang="fr-FR" b="1" dirty="0">
                <a:latin typeface="Palatino Linotype" pitchFamily="18" charset="0"/>
                <a:ea typeface="Calibri"/>
                <a:cs typeface="Times New Roman"/>
              </a:rPr>
              <a:t>à travers les actions de porte à porte des volontaires </a:t>
            </a:r>
            <a:r>
              <a:rPr lang="fr-FR" b="1" dirty="0" smtClean="0">
                <a:latin typeface="Palatino Linotype" pitchFamily="18" charset="0"/>
                <a:ea typeface="Calibri"/>
                <a:cs typeface="Times New Roman"/>
              </a:rPr>
              <a:t>communautaires formés.</a:t>
            </a:r>
          </a:p>
          <a:p>
            <a:endParaRPr lang="fr-FR" dirty="0"/>
          </a:p>
        </p:txBody>
      </p:sp>
      <p:pic>
        <p:nvPicPr>
          <p:cNvPr id="4" name="Image 3" descr="C:\Users\Sarah Dunga\Pictures\images covid mai - juillet 2\briefing de la communauté et sensibilisation\IMG-20200602-WA00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680194"/>
            <a:ext cx="2522611" cy="2701134"/>
          </a:xfrm>
          <a:prstGeom prst="rect">
            <a:avLst/>
          </a:prstGeom>
          <a:noFill/>
          <a:ln>
            <a:noFill/>
          </a:ln>
        </p:spPr>
      </p:pic>
      <p:pic>
        <p:nvPicPr>
          <p:cNvPr id="5" name="Image 4" descr="C:\Users\Sarah Dunga\Pictures\photos et video urgence\VIDEOS ANGE\IMG_8599.JPG"/>
          <p:cNvPicPr/>
          <p:nvPr/>
        </p:nvPicPr>
        <p:blipFill rotWithShape="1">
          <a:blip r:embed="rId3" cstate="print">
            <a:extLst>
              <a:ext uri="{28A0092B-C50C-407E-A947-70E740481C1C}">
                <a14:useLocalDpi xmlns:a14="http://schemas.microsoft.com/office/drawing/2010/main" val="0"/>
              </a:ext>
            </a:extLst>
          </a:blip>
          <a:srcRect l="14859" r="12422"/>
          <a:stretch/>
        </p:blipFill>
        <p:spPr bwMode="auto">
          <a:xfrm rot="5400000">
            <a:off x="4097716" y="1593103"/>
            <a:ext cx="1950755" cy="2166165"/>
          </a:xfrm>
          <a:prstGeom prst="rect">
            <a:avLst/>
          </a:prstGeom>
          <a:noFill/>
          <a:ln>
            <a:noFill/>
          </a:ln>
          <a:extLst>
            <a:ext uri="{53640926-AAD7-44D8-BBD7-CCE9431645EC}">
              <a14:shadowObscured xmlns:a14="http://schemas.microsoft.com/office/drawing/2010/main"/>
            </a:ext>
          </a:extLst>
        </p:spPr>
      </p:pic>
      <p:pic>
        <p:nvPicPr>
          <p:cNvPr id="8" name="Image 7" descr="C:\Users\Sarah Dunga\Pictures\presentation REEJER\IMG-20200616-WA0058.jpg"/>
          <p:cNvPicPr/>
          <p:nvPr/>
        </p:nvPicPr>
        <p:blipFill rotWithShape="1">
          <a:blip r:embed="rId4" cstate="print">
            <a:extLst>
              <a:ext uri="{28A0092B-C50C-407E-A947-70E740481C1C}">
                <a14:useLocalDpi xmlns:a14="http://schemas.microsoft.com/office/drawing/2010/main" val="0"/>
              </a:ext>
            </a:extLst>
          </a:blip>
          <a:srcRect t="14123"/>
          <a:stretch/>
        </p:blipFill>
        <p:spPr bwMode="auto">
          <a:xfrm>
            <a:off x="6156176" y="1700807"/>
            <a:ext cx="2738635" cy="1950755"/>
          </a:xfrm>
          <a:prstGeom prst="rect">
            <a:avLst/>
          </a:prstGeom>
          <a:noFill/>
          <a:ln>
            <a:noFill/>
          </a:ln>
          <a:extLst>
            <a:ext uri="{53640926-AAD7-44D8-BBD7-CCE9431645EC}">
              <a14:shadowObscured xmlns:a14="http://schemas.microsoft.com/office/drawing/2010/main"/>
            </a:ext>
          </a:extLst>
        </p:spPr>
      </p:pic>
      <p:pic>
        <p:nvPicPr>
          <p:cNvPr id="10" name="Image 9" descr="C:\Users\Sarah Dunga\Pictures\images covid mai - juillet 2\briefing de la communauté et sensibilisation\IMG-20200603-WA0007.jpg"/>
          <p:cNvPicPr/>
          <p:nvPr/>
        </p:nvPicPr>
        <p:blipFill rotWithShape="1">
          <a:blip r:embed="rId5" cstate="print">
            <a:extLst>
              <a:ext uri="{28A0092B-C50C-407E-A947-70E740481C1C}">
                <a14:useLocalDpi xmlns:a14="http://schemas.microsoft.com/office/drawing/2010/main" val="0"/>
              </a:ext>
            </a:extLst>
          </a:blip>
          <a:srcRect b="8211"/>
          <a:stretch/>
        </p:blipFill>
        <p:spPr bwMode="auto">
          <a:xfrm>
            <a:off x="3990011" y="3680194"/>
            <a:ext cx="2491858" cy="27011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85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SENSIBILISATION : suite</a:t>
            </a:r>
            <a:endParaRPr lang="fr-FR" dirty="0">
              <a:latin typeface="Palatino Linotype" pitchFamily="18" charset="0"/>
            </a:endParaRPr>
          </a:p>
        </p:txBody>
      </p:sp>
      <p:sp>
        <p:nvSpPr>
          <p:cNvPr id="3" name="Espace réservé du contenu 2"/>
          <p:cNvSpPr>
            <a:spLocks noGrp="1"/>
          </p:cNvSpPr>
          <p:nvPr>
            <p:ph idx="1"/>
          </p:nvPr>
        </p:nvSpPr>
        <p:spPr>
          <a:xfrm>
            <a:off x="457200" y="1600200"/>
            <a:ext cx="2890664" cy="4876800"/>
          </a:xfrm>
        </p:spPr>
        <p:txBody>
          <a:bodyPr/>
          <a:lstStyle/>
          <a:p>
            <a:r>
              <a:rPr lang="fr-FR" dirty="0" smtClean="0"/>
              <a:t>Environ  347.000 </a:t>
            </a:r>
            <a:r>
              <a:rPr lang="fr-FR" dirty="0"/>
              <a:t>personnes ont été </a:t>
            </a:r>
            <a:r>
              <a:rPr lang="fr-FR" dirty="0" smtClean="0"/>
              <a:t>touchées par la campagne de lutte   contre la covid-19 </a:t>
            </a:r>
            <a:r>
              <a:rPr lang="fr-FR" dirty="0"/>
              <a:t>à travers les radios </a:t>
            </a:r>
            <a:r>
              <a:rPr lang="fr-FR" dirty="0" smtClean="0"/>
              <a:t>communautaires</a:t>
            </a:r>
            <a:endParaRPr lang="fr-FR" dirty="0"/>
          </a:p>
        </p:txBody>
      </p:sp>
      <p:pic>
        <p:nvPicPr>
          <p:cNvPr id="6" name="Image 5" descr="C:\Users\Sarah Dunga\Pictures\images covid mai - juillet 2\Briefing des radios communautaires et sensibilisation\IMG_39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571391"/>
            <a:ext cx="5225024" cy="3729818"/>
          </a:xfrm>
          <a:prstGeom prst="rect">
            <a:avLst/>
          </a:prstGeom>
          <a:noFill/>
          <a:ln>
            <a:noFill/>
          </a:ln>
        </p:spPr>
      </p:pic>
    </p:spTree>
    <p:extLst>
      <p:ext uri="{BB962C8B-B14F-4D97-AF65-F5344CB8AC3E}">
        <p14:creationId xmlns:p14="http://schemas.microsoft.com/office/powerpoint/2010/main" val="4176626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783285"/>
          </a:xfrm>
        </p:spPr>
        <p:txBody>
          <a:bodyPr/>
          <a:lstStyle/>
          <a:p>
            <a:r>
              <a:rPr lang="fr-FR" dirty="0" smtClean="0">
                <a:latin typeface="Palatino Linotype" pitchFamily="18" charset="0"/>
              </a:rPr>
              <a:t>SANTE</a:t>
            </a:r>
            <a:endParaRPr lang="fr-FR" dirty="0">
              <a:latin typeface="Palatino Linotype" pitchFamily="18" charset="0"/>
            </a:endParaRPr>
          </a:p>
        </p:txBody>
      </p:sp>
      <p:sp>
        <p:nvSpPr>
          <p:cNvPr id="3" name="Espace réservé du contenu 2"/>
          <p:cNvSpPr>
            <a:spLocks noGrp="1"/>
          </p:cNvSpPr>
          <p:nvPr>
            <p:ph idx="1"/>
          </p:nvPr>
        </p:nvSpPr>
        <p:spPr>
          <a:xfrm>
            <a:off x="323528" y="1412776"/>
            <a:ext cx="3888432" cy="5064224"/>
          </a:xfrm>
        </p:spPr>
        <p:txBody>
          <a:bodyPr>
            <a:normAutofit fontScale="77500" lnSpcReduction="20000"/>
          </a:bodyPr>
          <a:lstStyle/>
          <a:p>
            <a:pPr algn="just">
              <a:buFont typeface="Wingdings" pitchFamily="2" charset="2"/>
              <a:buChar char="v"/>
            </a:pPr>
            <a:r>
              <a:rPr lang="fr-FR" dirty="0" smtClean="0">
                <a:latin typeface="Palatino Linotype" pitchFamily="18" charset="0"/>
              </a:rPr>
              <a:t>Un lot des kits a été  déjà distribué  :</a:t>
            </a:r>
          </a:p>
          <a:p>
            <a:pPr algn="just">
              <a:buFontTx/>
              <a:buChar char="-"/>
            </a:pPr>
            <a:r>
              <a:rPr lang="fr-FR" dirty="0" smtClean="0">
                <a:latin typeface="Palatino Linotype" pitchFamily="18" charset="0"/>
              </a:rPr>
              <a:t>5 point de lavage de mains à pédale adapté à la circonstance , </a:t>
            </a:r>
          </a:p>
          <a:p>
            <a:pPr algn="just">
              <a:buFontTx/>
              <a:buChar char="-"/>
            </a:pPr>
            <a:r>
              <a:rPr lang="fr-FR" dirty="0" smtClean="0">
                <a:latin typeface="Palatino Linotype" pitchFamily="18" charset="0"/>
              </a:rPr>
              <a:t>31 cartons des désinfectants,</a:t>
            </a:r>
          </a:p>
          <a:p>
            <a:pPr algn="just">
              <a:buFontTx/>
              <a:buChar char="-"/>
            </a:pPr>
            <a:r>
              <a:rPr lang="fr-FR" dirty="0" smtClean="0">
                <a:latin typeface="Palatino Linotype" pitchFamily="18" charset="0"/>
              </a:rPr>
              <a:t> </a:t>
            </a:r>
            <a:r>
              <a:rPr lang="fr-FR" dirty="0">
                <a:latin typeface="Palatino Linotype" pitchFamily="18" charset="0"/>
              </a:rPr>
              <a:t>4</a:t>
            </a:r>
            <a:r>
              <a:rPr lang="fr-FR" dirty="0" smtClean="0">
                <a:latin typeface="Palatino Linotype" pitchFamily="18" charset="0"/>
              </a:rPr>
              <a:t>5 cartons  savons  dont 15 savons liquide </a:t>
            </a:r>
          </a:p>
          <a:p>
            <a:pPr algn="just">
              <a:buFontTx/>
              <a:buChar char="-"/>
            </a:pPr>
            <a:r>
              <a:rPr lang="fr-FR" dirty="0" smtClean="0">
                <a:latin typeface="Palatino Linotype" pitchFamily="18" charset="0"/>
              </a:rPr>
              <a:t>Plus de 2000 masques et visières de protection  ont été remis</a:t>
            </a:r>
          </a:p>
          <a:p>
            <a:pPr algn="just">
              <a:buFontTx/>
              <a:buChar char="-"/>
            </a:pPr>
            <a:r>
              <a:rPr lang="fr-FR" dirty="0" smtClean="0">
                <a:latin typeface="Palatino Linotype" pitchFamily="18" charset="0"/>
              </a:rPr>
              <a:t>  </a:t>
            </a:r>
            <a:r>
              <a:rPr lang="fr-FR" smtClean="0">
                <a:latin typeface="Palatino Linotype" pitchFamily="18" charset="0"/>
              </a:rPr>
              <a:t>20 mégaphones </a:t>
            </a:r>
            <a:endParaRPr lang="fr-FR" dirty="0" smtClean="0">
              <a:latin typeface="Palatino Linotype" pitchFamily="18" charset="0"/>
            </a:endParaRPr>
          </a:p>
          <a:p>
            <a:pPr algn="just">
              <a:buFont typeface="Wingdings" pitchFamily="2" charset="2"/>
              <a:buChar char="v"/>
            </a:pPr>
            <a:r>
              <a:rPr lang="fr-FR" dirty="0" smtClean="0">
                <a:latin typeface="Palatino Linotype" pitchFamily="18" charset="0"/>
              </a:rPr>
              <a:t>14 prestataires soignants des centres de santé des structures membres du REEJER ont été formés sur </a:t>
            </a:r>
            <a:r>
              <a:rPr lang="fr-FR" dirty="0">
                <a:latin typeface="Palatino Linotype" pitchFamily="18" charset="0"/>
              </a:rPr>
              <a:t>l’épidémie, son mode transmission, les symptômes, le disposition et mesure à </a:t>
            </a:r>
            <a:r>
              <a:rPr lang="fr-FR" dirty="0" smtClean="0">
                <a:latin typeface="Palatino Linotype" pitchFamily="18" charset="0"/>
              </a:rPr>
              <a:t>prendre</a:t>
            </a:r>
            <a:r>
              <a:rPr lang="fr-FR" dirty="0" smtClean="0"/>
              <a:t>.  </a:t>
            </a:r>
          </a:p>
        </p:txBody>
      </p:sp>
      <p:pic>
        <p:nvPicPr>
          <p:cNvPr id="9" name="Image 8" descr="C:\Users\Sarah Dunga\Pictures\images covid mai - juillet 2\Remise des visières, banderoles et accompagnement des centres de santé\IMG_20200603_135728_2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5380" y="1110051"/>
            <a:ext cx="2426925" cy="2460437"/>
          </a:xfrm>
          <a:prstGeom prst="rect">
            <a:avLst/>
          </a:prstGeom>
          <a:noFill/>
          <a:ln>
            <a:noFill/>
          </a:ln>
        </p:spPr>
      </p:pic>
      <p:pic>
        <p:nvPicPr>
          <p:cNvPr id="11" name="Image 10" descr="C:\Users\Sarah Dunga\Pictures\images covid mai - juillet 2\dispostif Mdm\IMG_20200612_151106_214.jpg"/>
          <p:cNvPicPr/>
          <p:nvPr/>
        </p:nvPicPr>
        <p:blipFill rotWithShape="1">
          <a:blip r:embed="rId3" cstate="print">
            <a:extLst>
              <a:ext uri="{28A0092B-C50C-407E-A947-70E740481C1C}">
                <a14:useLocalDpi xmlns:a14="http://schemas.microsoft.com/office/drawing/2010/main" val="0"/>
              </a:ext>
            </a:extLst>
          </a:blip>
          <a:srcRect l="18306"/>
          <a:stretch/>
        </p:blipFill>
        <p:spPr bwMode="auto">
          <a:xfrm rot="16200000">
            <a:off x="6491888" y="3693855"/>
            <a:ext cx="2474444" cy="2263447"/>
          </a:xfrm>
          <a:prstGeom prst="rect">
            <a:avLst/>
          </a:prstGeom>
          <a:noFill/>
          <a:ln>
            <a:noFill/>
          </a:ln>
          <a:extLst>
            <a:ext uri="{53640926-AAD7-44D8-BBD7-CCE9431645EC}">
              <a14:shadowObscured xmlns:a14="http://schemas.microsoft.com/office/drawing/2010/main"/>
            </a:ext>
          </a:extLst>
        </p:spPr>
      </p:pic>
      <p:pic>
        <p:nvPicPr>
          <p:cNvPr id="7" name="Image 6" descr="C:\Users\Sarah Dunga\Pictures\Nouveau dossier (11)\IMG-20200617-WA0064.jpg"/>
          <p:cNvPicPr/>
          <p:nvPr/>
        </p:nvPicPr>
        <p:blipFill rotWithShape="1">
          <a:blip r:embed="rId4" cstate="print">
            <a:extLst>
              <a:ext uri="{28A0092B-C50C-407E-A947-70E740481C1C}">
                <a14:useLocalDpi xmlns:a14="http://schemas.microsoft.com/office/drawing/2010/main" val="0"/>
              </a:ext>
            </a:extLst>
          </a:blip>
          <a:srcRect l="10762" t="5310" r="-330"/>
          <a:stretch/>
        </p:blipFill>
        <p:spPr bwMode="auto">
          <a:xfrm>
            <a:off x="4283969" y="1078329"/>
            <a:ext cx="2241411" cy="2541928"/>
          </a:xfrm>
          <a:prstGeom prst="rect">
            <a:avLst/>
          </a:prstGeom>
          <a:noFill/>
          <a:ln>
            <a:noFill/>
          </a:ln>
          <a:extLst>
            <a:ext uri="{53640926-AAD7-44D8-BBD7-CCE9431645EC}">
              <a14:shadowObscured xmlns:a14="http://schemas.microsoft.com/office/drawing/2010/main"/>
            </a:ext>
          </a:extLst>
        </p:spPr>
      </p:pic>
      <p:pic>
        <p:nvPicPr>
          <p:cNvPr id="8" name="Image 7" descr="C:\Users\Sarah Dunga\Pictures\Nouveau dossier (11)\IMG-20200617-WA0063.jpg"/>
          <p:cNvPicPr/>
          <p:nvPr/>
        </p:nvPicPr>
        <p:blipFill rotWithShape="1">
          <a:blip r:embed="rId5" cstate="print">
            <a:extLst>
              <a:ext uri="{28A0092B-C50C-407E-A947-70E740481C1C}">
                <a14:useLocalDpi xmlns:a14="http://schemas.microsoft.com/office/drawing/2010/main" val="0"/>
              </a:ext>
            </a:extLst>
          </a:blip>
          <a:srcRect l="993" b="9677"/>
          <a:stretch/>
        </p:blipFill>
        <p:spPr bwMode="auto">
          <a:xfrm>
            <a:off x="4283969" y="3599654"/>
            <a:ext cx="2313418" cy="25656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739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latin typeface="Palatino Linotype" pitchFamily="18" charset="0"/>
              </a:rPr>
              <a:t>DISPOSITIONS PRISES PAR LE </a:t>
            </a:r>
            <a:r>
              <a:rPr lang="fr-FR" sz="3200" dirty="0" smtClean="0"/>
              <a:t>REEJER</a:t>
            </a:r>
            <a:endParaRPr lang="fr-FR" sz="3200" dirty="0"/>
          </a:p>
        </p:txBody>
      </p:sp>
      <p:sp>
        <p:nvSpPr>
          <p:cNvPr id="3" name="Espace réservé du contenu 2"/>
          <p:cNvSpPr>
            <a:spLocks noGrp="1"/>
          </p:cNvSpPr>
          <p:nvPr>
            <p:ph idx="1"/>
          </p:nvPr>
        </p:nvSpPr>
        <p:spPr/>
        <p:txBody>
          <a:bodyPr/>
          <a:lstStyle/>
          <a:p>
            <a:pPr>
              <a:buFont typeface="Wingdings" pitchFamily="2" charset="2"/>
              <a:buChar char="v"/>
            </a:pPr>
            <a:r>
              <a:rPr lang="fr-FR" dirty="0" smtClean="0">
                <a:solidFill>
                  <a:srgbClr val="FF0000"/>
                </a:solidFill>
              </a:rPr>
              <a:t>187</a:t>
            </a:r>
            <a:r>
              <a:rPr lang="fr-FR" dirty="0" smtClean="0"/>
              <a:t> éducateurs dont 43 femmes ont  été bénéficiaires d’une formation en technique d’animation .</a:t>
            </a:r>
          </a:p>
          <a:p>
            <a:pPr>
              <a:buFont typeface="Wingdings" pitchFamily="2" charset="2"/>
              <a:buChar char="v"/>
            </a:pPr>
            <a:r>
              <a:rPr lang="fr-FR" dirty="0" smtClean="0"/>
              <a:t>36 visites ont été organisées dans les structures  pour encourager les éducateurs et les enfants</a:t>
            </a:r>
          </a:p>
          <a:p>
            <a:pPr>
              <a:buFont typeface="Wingdings" pitchFamily="2" charset="2"/>
              <a:buChar char="v"/>
            </a:pPr>
            <a:r>
              <a:rPr lang="fr-FR" dirty="0" smtClean="0"/>
              <a:t>22  leaders bénéficient de la formation en technique d’animation </a:t>
            </a:r>
          </a:p>
          <a:p>
            <a:pPr>
              <a:buFont typeface="Wingdings" pitchFamily="2" charset="2"/>
              <a:buChar char="v"/>
            </a:pPr>
            <a:r>
              <a:rPr lang="fr-FR" dirty="0" smtClean="0"/>
              <a:t>Des jeux sont distribués dans les structures </a:t>
            </a:r>
          </a:p>
          <a:p>
            <a:pPr>
              <a:buFont typeface="Wingdings" pitchFamily="2" charset="2"/>
              <a:buChar char="§"/>
            </a:pPr>
            <a:endParaRPr lang="fr-FR" dirty="0" smtClean="0"/>
          </a:p>
          <a:p>
            <a:pPr>
              <a:buFont typeface="Wingdings" pitchFamily="2" charset="2"/>
              <a:buChar char="§"/>
            </a:pPr>
            <a:endParaRPr lang="fr-FR" dirty="0" smtClean="0"/>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509120"/>
            <a:ext cx="172819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567419"/>
            <a:ext cx="2341563"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descr="C:\Users\Sarah Dunga\Pictures\Nouveau dossier (11)\IMG-20200617-WA0058.jpg"/>
          <p:cNvPicPr/>
          <p:nvPr/>
        </p:nvPicPr>
        <p:blipFill rotWithShape="1">
          <a:blip r:embed="rId4">
            <a:extLst>
              <a:ext uri="{28A0092B-C50C-407E-A947-70E740481C1C}">
                <a14:useLocalDpi xmlns:a14="http://schemas.microsoft.com/office/drawing/2010/main" val="0"/>
              </a:ext>
            </a:extLst>
          </a:blip>
          <a:srcRect l="19339" t="73329" r="66612" b="17855"/>
          <a:stretch/>
        </p:blipFill>
        <p:spPr bwMode="auto">
          <a:xfrm>
            <a:off x="5292080" y="4542833"/>
            <a:ext cx="2160240" cy="12236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69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 </a:t>
            </a:r>
            <a:endParaRPr lang="fr-FR" dirty="0"/>
          </a:p>
        </p:txBody>
      </p:sp>
      <p:sp>
        <p:nvSpPr>
          <p:cNvPr id="3" name="Espace réservé du contenu 2"/>
          <p:cNvSpPr>
            <a:spLocks noGrp="1"/>
          </p:cNvSpPr>
          <p:nvPr>
            <p:ph idx="1"/>
          </p:nvPr>
        </p:nvSpPr>
        <p:spPr/>
        <p:txBody>
          <a:bodyPr/>
          <a:lstStyle/>
          <a:p>
            <a:pPr lvl="0" algn="just">
              <a:lnSpc>
                <a:spcPct val="107000"/>
              </a:lnSpc>
              <a:spcAft>
                <a:spcPts val="800"/>
              </a:spcAft>
              <a:buFont typeface="Wingdings" pitchFamily="2" charset="2"/>
              <a:buChar char="v"/>
            </a:pPr>
            <a:r>
              <a:rPr lang="fr-FR" dirty="0" smtClean="0">
                <a:latin typeface="Calibri"/>
                <a:ea typeface="Calibri"/>
                <a:cs typeface="Times New Roman"/>
              </a:rPr>
              <a:t>Approvisionner </a:t>
            </a:r>
            <a:r>
              <a:rPr lang="fr-FR" dirty="0">
                <a:latin typeface="Calibri"/>
                <a:ea typeface="Calibri"/>
                <a:cs typeface="Times New Roman"/>
              </a:rPr>
              <a:t>les </a:t>
            </a:r>
            <a:r>
              <a:rPr lang="fr-FR" dirty="0" smtClean="0">
                <a:latin typeface="Calibri"/>
                <a:ea typeface="Calibri"/>
                <a:cs typeface="Times New Roman"/>
              </a:rPr>
              <a:t>structures, particulièrement des </a:t>
            </a:r>
            <a:r>
              <a:rPr lang="fr-FR" dirty="0">
                <a:latin typeface="Calibri"/>
                <a:ea typeface="Calibri"/>
                <a:cs typeface="Times New Roman"/>
              </a:rPr>
              <a:t>centres </a:t>
            </a:r>
            <a:r>
              <a:rPr lang="fr-FR" dirty="0" smtClean="0">
                <a:latin typeface="Calibri"/>
                <a:ea typeface="Calibri"/>
                <a:cs typeface="Times New Roman"/>
              </a:rPr>
              <a:t>de santé en boites  </a:t>
            </a:r>
            <a:r>
              <a:rPr lang="fr-FR" dirty="0">
                <a:latin typeface="Calibri"/>
                <a:ea typeface="Calibri"/>
                <a:cs typeface="Times New Roman"/>
              </a:rPr>
              <a:t>des médicaments essentiels </a:t>
            </a:r>
            <a:r>
              <a:rPr lang="fr-FR" dirty="0" smtClean="0">
                <a:latin typeface="Calibri"/>
                <a:ea typeface="Calibri"/>
                <a:cs typeface="Times New Roman"/>
              </a:rPr>
              <a:t>de  </a:t>
            </a:r>
            <a:r>
              <a:rPr lang="fr-FR" dirty="0">
                <a:latin typeface="Calibri"/>
                <a:ea typeface="Calibri"/>
                <a:cs typeface="Times New Roman"/>
              </a:rPr>
              <a:t>soins de santé primaire, </a:t>
            </a:r>
            <a:r>
              <a:rPr lang="fr-FR" dirty="0" smtClean="0">
                <a:latin typeface="Calibri"/>
                <a:ea typeface="Calibri"/>
                <a:cs typeface="Times New Roman"/>
              </a:rPr>
              <a:t> </a:t>
            </a:r>
            <a:r>
              <a:rPr lang="fr-FR" dirty="0">
                <a:latin typeface="Calibri"/>
                <a:ea typeface="Calibri"/>
                <a:cs typeface="Times New Roman"/>
              </a:rPr>
              <a:t>désinfectants, thermo flash</a:t>
            </a:r>
            <a:r>
              <a:rPr lang="fr-FR" dirty="0" smtClean="0">
                <a:latin typeface="Calibri"/>
                <a:ea typeface="Calibri"/>
                <a:cs typeface="Times New Roman"/>
              </a:rPr>
              <a:t>….,</a:t>
            </a:r>
          </a:p>
          <a:p>
            <a:pPr lvl="0" algn="just">
              <a:lnSpc>
                <a:spcPct val="107000"/>
              </a:lnSpc>
              <a:spcAft>
                <a:spcPts val="800"/>
              </a:spcAft>
              <a:buFont typeface="Wingdings" pitchFamily="2" charset="2"/>
              <a:buChar char="v"/>
            </a:pPr>
            <a:r>
              <a:rPr lang="fr-FR" dirty="0">
                <a:latin typeface="Calibri"/>
                <a:ea typeface="Calibri"/>
                <a:cs typeface="Times New Roman"/>
              </a:rPr>
              <a:t> </a:t>
            </a:r>
            <a:r>
              <a:rPr lang="fr-FR" dirty="0" smtClean="0">
                <a:latin typeface="Calibri"/>
                <a:ea typeface="Calibri"/>
                <a:cs typeface="Times New Roman"/>
              </a:rPr>
              <a:t>Approvisionner les structures en denrée alimentaire</a:t>
            </a:r>
          </a:p>
          <a:p>
            <a:pPr lvl="0" algn="just">
              <a:lnSpc>
                <a:spcPct val="107000"/>
              </a:lnSpc>
              <a:spcAft>
                <a:spcPts val="800"/>
              </a:spcAft>
              <a:buFont typeface="Wingdings" pitchFamily="2" charset="2"/>
              <a:buChar char="v"/>
            </a:pPr>
            <a:r>
              <a:rPr lang="fr-FR" dirty="0" smtClean="0">
                <a:latin typeface="Calibri"/>
                <a:ea typeface="Calibri"/>
                <a:cs typeface="Times New Roman"/>
              </a:rPr>
              <a:t>Subventionner les structures membres du REEJER pour  la prise en charge des enfants en situation difficile durant cette période de la </a:t>
            </a:r>
            <a:r>
              <a:rPr lang="fr-FR" dirty="0" err="1" smtClean="0">
                <a:latin typeface="Calibri"/>
                <a:ea typeface="Calibri"/>
                <a:cs typeface="Times New Roman"/>
              </a:rPr>
              <a:t>Covid</a:t>
            </a:r>
            <a:r>
              <a:rPr lang="fr-FR" dirty="0" smtClean="0">
                <a:latin typeface="Calibri"/>
                <a:ea typeface="Calibri"/>
                <a:cs typeface="Times New Roman"/>
              </a:rPr>
              <a:t>- 19.</a:t>
            </a:r>
          </a:p>
          <a:p>
            <a:pPr lvl="0" algn="just">
              <a:lnSpc>
                <a:spcPct val="107000"/>
              </a:lnSpc>
              <a:spcAft>
                <a:spcPts val="800"/>
              </a:spcAft>
              <a:buFont typeface="Wingdings" pitchFamily="2" charset="2"/>
              <a:buChar char="v"/>
            </a:pPr>
            <a:endParaRPr lang="fr-FR" dirty="0" smtClean="0">
              <a:latin typeface="Calibri"/>
              <a:ea typeface="Calibri"/>
              <a:cs typeface="Times New Roman"/>
            </a:endParaRPr>
          </a:p>
          <a:p>
            <a:pPr lvl="0" algn="just">
              <a:lnSpc>
                <a:spcPct val="107000"/>
              </a:lnSpc>
              <a:spcAft>
                <a:spcPts val="800"/>
              </a:spcAft>
              <a:buFont typeface="Wingdings" pitchFamily="2" charset="2"/>
              <a:buChar char="v"/>
            </a:pPr>
            <a:endParaRPr lang="fr-FR" dirty="0" smtClean="0">
              <a:latin typeface="Calibri"/>
              <a:ea typeface="Calibri"/>
              <a:cs typeface="Times New Roman"/>
            </a:endParaRPr>
          </a:p>
          <a:p>
            <a:pPr marL="0" lvl="0" indent="0" algn="just">
              <a:lnSpc>
                <a:spcPct val="107000"/>
              </a:lnSpc>
              <a:spcAft>
                <a:spcPts val="800"/>
              </a:spcAft>
              <a:buNone/>
            </a:pPr>
            <a:endParaRPr lang="fr-FR" sz="2000" dirty="0">
              <a:latin typeface="Calibri"/>
              <a:ea typeface="Calibri"/>
              <a:cs typeface="Times New Roman"/>
            </a:endParaRPr>
          </a:p>
          <a:p>
            <a:endParaRPr lang="fr-FR" dirty="0"/>
          </a:p>
        </p:txBody>
      </p:sp>
    </p:spTree>
    <p:extLst>
      <p:ext uri="{BB962C8B-B14F-4D97-AF65-F5344CB8AC3E}">
        <p14:creationId xmlns:p14="http://schemas.microsoft.com/office/powerpoint/2010/main" val="2360415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Palatino Linotype" pitchFamily="18" charset="0"/>
              </a:rPr>
              <a:t>Conclusion</a:t>
            </a:r>
            <a:endParaRPr lang="fr-FR" dirty="0">
              <a:latin typeface="Palatino Linotype" pitchFamily="18" charset="0"/>
            </a:endParaRPr>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smtClean="0">
                <a:latin typeface="Palatino Linotype" pitchFamily="18" charset="0"/>
              </a:rPr>
              <a:t>La Nouvelle stratégie du  REEJER repose sur les structures. Les structures sont en lien direct avec les leaders des rues, des radios communautaires, des centres de santé et volontaires communautaires et vice- versa. Ce le processus des interventions permet au REEJER de bien mener ses actions  en lien avec l’urgence covid-19.</a:t>
            </a:r>
          </a:p>
          <a:p>
            <a:pPr marL="0" indent="0" algn="just">
              <a:buNone/>
            </a:pPr>
            <a:r>
              <a:rPr lang="fr-FR" dirty="0" smtClean="0">
                <a:latin typeface="Palatino Linotype" pitchFamily="18" charset="0"/>
              </a:rPr>
              <a:t>Par ailleurs, le REEJER remercie  </a:t>
            </a:r>
            <a:r>
              <a:rPr lang="fr-FR" dirty="0">
                <a:latin typeface="Palatino Linotype" pitchFamily="18" charset="0"/>
              </a:rPr>
              <a:t>tous ses </a:t>
            </a:r>
            <a:r>
              <a:rPr lang="fr-FR" dirty="0" smtClean="0">
                <a:latin typeface="Palatino Linotype" pitchFamily="18" charset="0"/>
              </a:rPr>
              <a:t>partenaires et personnes de bonne volonté durant cette période de la covid19. </a:t>
            </a:r>
          </a:p>
          <a:p>
            <a:pPr marL="0" indent="0" algn="just">
              <a:buNone/>
            </a:pPr>
            <a:r>
              <a:rPr lang="fr-FR" dirty="0" smtClean="0">
                <a:latin typeface="Palatino Linotype" pitchFamily="18" charset="0"/>
              </a:rPr>
              <a:t>Malgré ces temps de turbulence, le REEJER continue  de multiplier des efforts pour  réaliser ses actions et tend la main à Tous pour  le travail en synergie.   </a:t>
            </a:r>
          </a:p>
          <a:p>
            <a:pPr algn="just"/>
            <a:endParaRPr lang="fr-FR" dirty="0">
              <a:solidFill>
                <a:srgbClr val="FF0000"/>
              </a:solidFill>
              <a:latin typeface="Palatino Linotype" pitchFamily="18" charset="0"/>
            </a:endParaRPr>
          </a:p>
          <a:p>
            <a:pPr marL="0" indent="0" algn="just">
              <a:buNone/>
            </a:pPr>
            <a:r>
              <a:rPr lang="fr-FR" sz="4000" dirty="0" smtClean="0">
                <a:solidFill>
                  <a:schemeClr val="tx1">
                    <a:lumMod val="90000"/>
                    <a:lumOff val="10000"/>
                  </a:schemeClr>
                </a:solidFill>
                <a:latin typeface="Palatino Linotype" pitchFamily="18" charset="0"/>
              </a:rPr>
              <a:t>                           Merci!</a:t>
            </a:r>
            <a:endParaRPr lang="fr-FR" sz="4000" dirty="0">
              <a:solidFill>
                <a:schemeClr val="tx1">
                  <a:lumMod val="90000"/>
                  <a:lumOff val="10000"/>
                </a:schemeClr>
              </a:solidFill>
              <a:latin typeface="Palatino Linotype" pitchFamily="18" charset="0"/>
            </a:endParaRPr>
          </a:p>
        </p:txBody>
      </p:sp>
    </p:spTree>
    <p:extLst>
      <p:ext uri="{BB962C8B-B14F-4D97-AF65-F5344CB8AC3E}">
        <p14:creationId xmlns:p14="http://schemas.microsoft.com/office/powerpoint/2010/main" val="1007011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922</TotalTime>
  <Words>539</Words>
  <Application>Microsoft Office PowerPoint</Application>
  <PresentationFormat>Affichage à l'écran (4:3)</PresentationFormat>
  <Paragraphs>44</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Clarté</vt:lpstr>
      <vt:lpstr>Présentation PowerPoint</vt:lpstr>
      <vt:lpstr>        INTRODUCTION</vt:lpstr>
      <vt:lpstr>ALIMENTATION ET HEBERGEMENT</vt:lpstr>
      <vt:lpstr>SENSIBILISATION</vt:lpstr>
      <vt:lpstr>SENSIBILISATION : suite</vt:lpstr>
      <vt:lpstr>SANTE</vt:lpstr>
      <vt:lpstr>DISPOSITIONS PRISES PAR LE REEJER</vt:lpstr>
      <vt:lpstr>Recommandations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52</cp:revision>
  <dcterms:created xsi:type="dcterms:W3CDTF">2020-06-15T10:39:21Z</dcterms:created>
  <dcterms:modified xsi:type="dcterms:W3CDTF">2020-06-18T08:48:34Z</dcterms:modified>
</cp:coreProperties>
</file>